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20"/>
  </p:notesMasterIdLst>
  <p:handoutMasterIdLst>
    <p:handoutMasterId r:id="rId21"/>
  </p:handoutMasterIdLst>
  <p:sldIdLst>
    <p:sldId id="281" r:id="rId2"/>
    <p:sldId id="305" r:id="rId3"/>
    <p:sldId id="310" r:id="rId4"/>
    <p:sldId id="311" r:id="rId5"/>
    <p:sldId id="319" r:id="rId6"/>
    <p:sldId id="313" r:id="rId7"/>
    <p:sldId id="318" r:id="rId8"/>
    <p:sldId id="308" r:id="rId9"/>
    <p:sldId id="314" r:id="rId10"/>
    <p:sldId id="295" r:id="rId11"/>
    <p:sldId id="320" r:id="rId12"/>
    <p:sldId id="321" r:id="rId13"/>
    <p:sldId id="326" r:id="rId14"/>
    <p:sldId id="331" r:id="rId15"/>
    <p:sldId id="327" r:id="rId16"/>
    <p:sldId id="328" r:id="rId17"/>
    <p:sldId id="329" r:id="rId18"/>
    <p:sldId id="316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lide Types" id="{32FB2BEB-3125-A740-9BAC-0B48254924AF}">
          <p14:sldIdLst>
            <p14:sldId id="281"/>
            <p14:sldId id="305"/>
            <p14:sldId id="310"/>
            <p14:sldId id="311"/>
            <p14:sldId id="319"/>
            <p14:sldId id="313"/>
            <p14:sldId id="318"/>
            <p14:sldId id="308"/>
            <p14:sldId id="314"/>
            <p14:sldId id="295"/>
            <p14:sldId id="320"/>
            <p14:sldId id="321"/>
            <p14:sldId id="326"/>
            <p14:sldId id="331"/>
            <p14:sldId id="327"/>
            <p14:sldId id="328"/>
            <p14:sldId id="329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31">
          <p15:clr>
            <a:srgbClr val="A4A3A4"/>
          </p15:clr>
        </p15:guide>
        <p15:guide id="2" orient="horz" pos="708">
          <p15:clr>
            <a:srgbClr val="A4A3A4"/>
          </p15:clr>
        </p15:guide>
        <p15:guide id="3" orient="horz" pos="207">
          <p15:clr>
            <a:srgbClr val="A4A3A4"/>
          </p15:clr>
        </p15:guide>
        <p15:guide id="4" pos="287">
          <p15:clr>
            <a:srgbClr val="A4A3A4"/>
          </p15:clr>
        </p15:guide>
        <p15:guide id="5" pos="5474">
          <p15:clr>
            <a:srgbClr val="A4A3A4"/>
          </p15:clr>
        </p15:guide>
        <p15:guide id="6" pos="2880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51"/>
    <a:srgbClr val="D9D9D9"/>
    <a:srgbClr val="1C3750"/>
    <a:srgbClr val="2F8394"/>
    <a:srgbClr val="E9F9FF"/>
    <a:srgbClr val="C7DBEC"/>
    <a:srgbClr val="192F4B"/>
    <a:srgbClr val="307094"/>
    <a:srgbClr val="33769A"/>
    <a:srgbClr val="304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3" autoAdjust="0"/>
    <p:restoredTop sz="98203" autoAdjust="0"/>
  </p:normalViewPr>
  <p:slideViewPr>
    <p:cSldViewPr snapToGrid="0" snapToObjects="1" showGuides="1">
      <p:cViewPr varScale="1">
        <p:scale>
          <a:sx n="99" d="100"/>
          <a:sy n="99" d="100"/>
        </p:scale>
        <p:origin x="438" y="84"/>
      </p:cViewPr>
      <p:guideLst>
        <p:guide orient="horz" pos="3031"/>
        <p:guide orient="horz" pos="708"/>
        <p:guide orient="horz" pos="207"/>
        <p:guide pos="287"/>
        <p:guide pos="5474"/>
        <p:guide pos="288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 Narro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4BAF5-3B37-654E-A74F-521371AC9504}" type="datetimeFigureOut">
              <a:rPr lang="en-US" smtClean="0">
                <a:latin typeface="Arial Narrow"/>
              </a:rPr>
              <a:t>11/05/2021</a:t>
            </a:fld>
            <a:endParaRPr lang="en-US" dirty="0">
              <a:latin typeface="Arial Narro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21201-581C-3049-9BA8-DDF27C7A8A0A}" type="slidenum">
              <a:rPr lang="en-US" smtClean="0">
                <a:latin typeface="Arial Narrow"/>
              </a:rPr>
              <a:t>‹#›</a:t>
            </a:fld>
            <a:endParaRPr lang="en-US" dirty="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959954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Narrow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Narrow"/>
              </a:defRPr>
            </a:lvl1pPr>
          </a:lstStyle>
          <a:p>
            <a:fld id="{F2487051-C2FA-694B-8817-08E3CE5FEDD7}" type="datetimeFigureOut">
              <a:rPr lang="en-US" smtClean="0"/>
              <a:pPr/>
              <a:t>11/05/2021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Narrow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Narrow"/>
              </a:defRPr>
            </a:lvl1pPr>
          </a:lstStyle>
          <a:p>
            <a:fld id="{31C12B0C-0C07-E641-8F34-10A0521EE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2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 Narrow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 Narrow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 Narrow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 Narrow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 Narrow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12B0C-0C07-E641-8F34-10A0521EE12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7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1B3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1893659" y="1520338"/>
            <a:ext cx="5350893" cy="959193"/>
            <a:chOff x="2257013" y="1682350"/>
            <a:chExt cx="4447108" cy="797182"/>
          </a:xfrm>
        </p:grpSpPr>
        <p:pic>
          <p:nvPicPr>
            <p:cNvPr id="11" name="Picture 10" descr="Banner-02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9123" y="1682350"/>
              <a:ext cx="804998" cy="797182"/>
            </a:xfrm>
            <a:prstGeom prst="rect">
              <a:avLst/>
            </a:prstGeom>
          </p:spPr>
        </p:pic>
        <p:pic>
          <p:nvPicPr>
            <p:cNvPr id="12" name="Picture 11" descr="Banner-03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57013" y="1682350"/>
              <a:ext cx="804998" cy="797182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660952" y="1741929"/>
              <a:ext cx="3640667" cy="487600"/>
            </a:xfrm>
            <a:prstGeom prst="rect">
              <a:avLst/>
            </a:prstGeom>
            <a:solidFill>
              <a:srgbClr val="9C2A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</p:grpSp>
      <p:pic>
        <p:nvPicPr>
          <p:cNvPr id="15" name="Picture 14" descr="Gears-05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665" y="265172"/>
            <a:ext cx="1120670" cy="1258834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4572001" y="0"/>
            <a:ext cx="0" cy="422413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539623" y="1592263"/>
            <a:ext cx="4100512" cy="585787"/>
          </a:xfrm>
        </p:spPr>
        <p:txBody>
          <a:bodyPr>
            <a:normAutofit/>
          </a:bodyPr>
          <a:lstStyle>
            <a:lvl1pPr marL="0" indent="0" algn="ctr">
              <a:buNone/>
              <a:defRPr sz="300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Add a Powerful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2020055" y="2334694"/>
            <a:ext cx="5116513" cy="1112460"/>
          </a:xfrm>
        </p:spPr>
        <p:txBody>
          <a:bodyPr>
            <a:noAutofit/>
          </a:bodyPr>
          <a:lstStyle>
            <a:lvl1pPr marL="0" indent="0" algn="ctr">
              <a:buNone/>
              <a:defRPr sz="6600" b="0" i="0" baseline="0">
                <a:solidFill>
                  <a:srgbClr val="FFFFFF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60890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rgbClr val="1B3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1644952" y="1660257"/>
            <a:ext cx="5829905" cy="2419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H="1">
            <a:off x="1644952" y="2815765"/>
            <a:ext cx="5829905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64609" y="1639515"/>
            <a:ext cx="6154738" cy="1131887"/>
          </a:xfrm>
        </p:spPr>
        <p:txBody>
          <a:bodyPr anchor="ctr">
            <a:noAutofit/>
          </a:bodyPr>
          <a:lstStyle>
            <a:lvl1pPr marL="0" indent="0" algn="ctr">
              <a:buNone/>
              <a:defRPr sz="8000" strike="noStrike" baseline="0">
                <a:solidFill>
                  <a:srgbClr val="FFFFFF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22625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95625"/>
            <a:ext cx="8229600" cy="857250"/>
          </a:xfrm>
        </p:spPr>
        <p:txBody>
          <a:bodyPr/>
          <a:lstStyle>
            <a:lvl1pPr>
              <a:defRPr b="0">
                <a:latin typeface="Cambria"/>
                <a:cs typeface="Cambria"/>
              </a:defRPr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9633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Introduction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158633" y="3284907"/>
            <a:ext cx="3378215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58633" y="3527145"/>
            <a:ext cx="3478213" cy="122415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Arial"/>
              <a:buNone/>
              <a:tabLst/>
              <a:defRPr sz="2400" baseline="0">
                <a:solidFill>
                  <a:srgbClr val="192F4B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Arial"/>
              <a:buNone/>
              <a:tabLst/>
              <a:defRPr/>
            </a:pPr>
            <a:r>
              <a:rPr lang="en-US" dirty="0"/>
              <a:t>Add a little bit more about yourself here.</a:t>
            </a:r>
          </a:p>
          <a:p>
            <a:pPr lvl="0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5124450" y="1616075"/>
            <a:ext cx="3478213" cy="1550988"/>
          </a:xfrm>
        </p:spPr>
        <p:txBody>
          <a:bodyPr>
            <a:normAutofit/>
          </a:bodyPr>
          <a:lstStyle>
            <a:lvl1pPr marL="0" indent="0">
              <a:buNone/>
              <a:defRPr sz="2500" baseline="0">
                <a:solidFill>
                  <a:srgbClr val="1B365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srgbClr val="1B3651"/>
                </a:solidFill>
                <a:latin typeface="Arial"/>
                <a:cs typeface="Arial"/>
              </a:rPr>
              <a:t>Your Name             Your Company       Your Twitter Handle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158633" y="3284907"/>
            <a:ext cx="3378215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158633" y="3284907"/>
            <a:ext cx="3378215" cy="0"/>
          </a:xfrm>
          <a:prstGeom prst="line">
            <a:avLst/>
          </a:prstGeom>
          <a:ln>
            <a:solidFill>
              <a:srgbClr val="76201E"/>
            </a:solidFill>
          </a:ln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5123691" y="856909"/>
            <a:ext cx="3478213" cy="514444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000" b="1" i="0" baseline="0">
                <a:solidFill>
                  <a:srgbClr val="1B3651"/>
                </a:solidFill>
                <a:latin typeface="Cambria"/>
                <a:cs typeface="Cambria"/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Hello!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-4582"/>
            <a:ext cx="4419600" cy="51435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/>
                <a:cs typeface="Arial"/>
              </a:defRPr>
            </a:lvl1pPr>
          </a:lstStyle>
          <a:p>
            <a:r>
              <a:rPr lang="en-US" dirty="0"/>
              <a:t>Click the photo icon below to add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343169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 userDrawn="1"/>
        </p:nvCxnSpPr>
        <p:spPr>
          <a:xfrm flipV="1">
            <a:off x="1186031" y="1566034"/>
            <a:ext cx="11980" cy="3606438"/>
          </a:xfrm>
          <a:prstGeom prst="line">
            <a:avLst/>
          </a:prstGeom>
          <a:ln w="23495" cap="flat">
            <a:solidFill>
              <a:srgbClr val="2F8394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750485" y="1566034"/>
            <a:ext cx="671896" cy="675145"/>
            <a:chOff x="340088" y="1394937"/>
            <a:chExt cx="671896" cy="911261"/>
          </a:xfrm>
        </p:grpSpPr>
        <p:sp>
          <p:nvSpPr>
            <p:cNvPr id="22" name="Right Triangle 21"/>
            <p:cNvSpPr/>
            <p:nvPr/>
          </p:nvSpPr>
          <p:spPr>
            <a:xfrm rot="10800000">
              <a:off x="340088" y="1967531"/>
              <a:ext cx="447525" cy="338667"/>
            </a:xfrm>
            <a:prstGeom prst="rtTriangle">
              <a:avLst/>
            </a:prstGeom>
            <a:solidFill>
              <a:srgbClr val="76201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0089" y="1394937"/>
              <a:ext cx="671895" cy="572594"/>
            </a:xfrm>
            <a:prstGeom prst="rect">
              <a:avLst/>
            </a:prstGeom>
            <a:solidFill>
              <a:srgbClr val="9C2A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</p:grpSp>
      <p:sp>
        <p:nvSpPr>
          <p:cNvPr id="28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420224"/>
            <a:ext cx="5778593" cy="565894"/>
          </a:xfrm>
        </p:spPr>
        <p:txBody>
          <a:bodyPr/>
          <a:lstStyle>
            <a:lvl1pPr marL="0" indent="0">
              <a:buNone/>
              <a:defRPr baseline="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ADD AN AGENDA HERE…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899899" y="1506270"/>
            <a:ext cx="6937375" cy="3386137"/>
          </a:xfrm>
        </p:spPr>
        <p:txBody>
          <a:bodyPr>
            <a:normAutofit/>
          </a:bodyPr>
          <a:lstStyle>
            <a:lvl1pPr marL="514350" indent="-514350">
              <a:buClr>
                <a:schemeClr val="bg1"/>
              </a:buClr>
              <a:buFont typeface="Wingdings" charset="2"/>
              <a:buAutoNum type="arabicPlain"/>
              <a:defRPr sz="2800" baseline="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Add Section One</a:t>
            </a:r>
          </a:p>
        </p:txBody>
      </p:sp>
    </p:spTree>
    <p:extLst>
      <p:ext uri="{BB962C8B-B14F-4D97-AF65-F5344CB8AC3E}">
        <p14:creationId xmlns:p14="http://schemas.microsoft.com/office/powerpoint/2010/main" val="113009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Dark">
    <p:bg>
      <p:bgPr>
        <a:solidFill>
          <a:srgbClr val="1B3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 userDrawn="1"/>
        </p:nvSpPr>
        <p:spPr>
          <a:xfrm rot="10800000">
            <a:off x="1475617" y="1681234"/>
            <a:ext cx="447525" cy="338667"/>
          </a:xfrm>
          <a:prstGeom prst="rtTriangle">
            <a:avLst/>
          </a:prstGeom>
          <a:solidFill>
            <a:srgbClr val="7620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/>
              <a:buNone/>
            </a:pPr>
            <a:endParaRPr lang="en-US" dirty="0">
              <a:latin typeface="Arial Narrow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923142" y="1427236"/>
            <a:ext cx="5200952" cy="1947331"/>
          </a:xfrm>
          <a:prstGeom prst="rect">
            <a:avLst/>
          </a:prstGeom>
          <a:solidFill>
            <a:schemeClr val="bg1">
              <a:alpha val="1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/>
              <a:buNone/>
            </a:pPr>
            <a:endParaRPr lang="en-US" dirty="0">
              <a:latin typeface="Arial Narrow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475618" y="1108640"/>
            <a:ext cx="2044096" cy="572594"/>
          </a:xfrm>
          <a:prstGeom prst="rect">
            <a:avLst/>
          </a:prstGeom>
          <a:solidFill>
            <a:srgbClr val="9C2A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/>
              <a:buNone/>
            </a:pPr>
            <a:endParaRPr lang="en-US" dirty="0">
              <a:latin typeface="Arial Narrow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64856" y="1269998"/>
            <a:ext cx="5454954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-24190" y="3543902"/>
            <a:ext cx="7148284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198071" y="1759693"/>
            <a:ext cx="4713288" cy="1395412"/>
          </a:xfrm>
        </p:spPr>
        <p:txBody>
          <a:bodyPr>
            <a:normAutofit/>
          </a:bodyPr>
          <a:lstStyle>
            <a:lvl1pPr marL="0" indent="0" algn="ctr">
              <a:buNone/>
              <a:defRPr sz="3600" b="1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SECTION HEADER GOES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476375" y="1158901"/>
            <a:ext cx="2043339" cy="454745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PART ONE</a:t>
            </a:r>
          </a:p>
        </p:txBody>
      </p:sp>
    </p:spTree>
    <p:extLst>
      <p:ext uri="{BB962C8B-B14F-4D97-AF65-F5344CB8AC3E}">
        <p14:creationId xmlns:p14="http://schemas.microsoft.com/office/powerpoint/2010/main" val="161904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bg>
      <p:bgPr>
        <a:solidFill>
          <a:srgbClr val="1B36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691057" y="603665"/>
            <a:ext cx="0" cy="338666"/>
          </a:xfrm>
          <a:prstGeom prst="line">
            <a:avLst/>
          </a:prstGeom>
          <a:ln w="38100">
            <a:solidFill>
              <a:srgbClr val="2F83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678962" y="603665"/>
            <a:ext cx="326572" cy="0"/>
          </a:xfrm>
          <a:prstGeom prst="line">
            <a:avLst/>
          </a:prstGeom>
          <a:ln w="38100">
            <a:solidFill>
              <a:srgbClr val="2F83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8415143" y="4222771"/>
            <a:ext cx="0" cy="338666"/>
          </a:xfrm>
          <a:prstGeom prst="line">
            <a:avLst/>
          </a:prstGeom>
          <a:ln w="38100">
            <a:solidFill>
              <a:srgbClr val="2F83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088571" y="4561438"/>
            <a:ext cx="326572" cy="0"/>
          </a:xfrm>
          <a:prstGeom prst="line">
            <a:avLst/>
          </a:prstGeom>
          <a:ln w="38100">
            <a:solidFill>
              <a:srgbClr val="2F83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004888" y="942975"/>
            <a:ext cx="7083425" cy="3279775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rgbClr val="FFFFFF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Add Text, an Image, or Both</a:t>
            </a:r>
          </a:p>
        </p:txBody>
      </p:sp>
    </p:spTree>
    <p:extLst>
      <p:ext uri="{BB962C8B-B14F-4D97-AF65-F5344CB8AC3E}">
        <p14:creationId xmlns:p14="http://schemas.microsoft.com/office/powerpoint/2010/main" val="410703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s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Arial"/>
              <a:buNone/>
              <a:tabLst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the icon to add an image as your background. Make sure to use a high-quality photo.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4155141"/>
            <a:ext cx="9143999" cy="1003300"/>
          </a:xfrm>
          <a:solidFill>
            <a:srgbClr val="1B3651">
              <a:alpha val="80000"/>
            </a:srgbClr>
          </a:solidFill>
        </p:spPr>
        <p:txBody>
          <a:bodyPr>
            <a:normAutofit/>
          </a:bodyPr>
          <a:lstStyle>
            <a:lvl1pPr marL="0" indent="0" algn="ctr">
              <a:lnSpc>
                <a:spcPct val="90000"/>
              </a:lnSpc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Use an Image as a Background to Keep Things Interesting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414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938083" y="1442177"/>
            <a:ext cx="5200952" cy="194733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 userDrawn="1"/>
        </p:nvSpPr>
        <p:spPr>
          <a:xfrm rot="10800000">
            <a:off x="1475617" y="1681234"/>
            <a:ext cx="447525" cy="338667"/>
          </a:xfrm>
          <a:prstGeom prst="rtTriangle">
            <a:avLst/>
          </a:prstGeom>
          <a:solidFill>
            <a:srgbClr val="7620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/>
              <a:buNone/>
            </a:pPr>
            <a:endParaRPr lang="en-US" dirty="0">
              <a:latin typeface="Arial Narrow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475618" y="1108640"/>
            <a:ext cx="2044096" cy="572594"/>
          </a:xfrm>
          <a:prstGeom prst="rect">
            <a:avLst/>
          </a:prstGeom>
          <a:solidFill>
            <a:srgbClr val="9C2A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Font typeface="Arial"/>
              <a:buNone/>
            </a:pPr>
            <a:endParaRPr lang="en-US" dirty="0">
              <a:solidFill>
                <a:srgbClr val="1B3651"/>
              </a:solidFill>
              <a:latin typeface="Arial Narrow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64856" y="1269998"/>
            <a:ext cx="5454954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4190" y="3543902"/>
            <a:ext cx="7148284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2198688" y="1740927"/>
            <a:ext cx="4713287" cy="1473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 baseline="0">
                <a:solidFill>
                  <a:srgbClr val="1B3651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SECOND SECTION HEADER  GOES HERE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519744" y="1187945"/>
            <a:ext cx="1927599" cy="388935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1B365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188153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358901" y="1237387"/>
            <a:ext cx="6664512" cy="2749550"/>
          </a:xfrm>
        </p:spPr>
        <p:txBody>
          <a:bodyPr>
            <a:normAutofit/>
          </a:bodyPr>
          <a:lstStyle>
            <a:lvl1pPr marL="0" indent="0">
              <a:buNone/>
              <a:defRPr sz="4400" b="0" baseline="0">
                <a:solidFill>
                  <a:srgbClr val="192F4B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Add a High-Level Impact Statement Here</a:t>
            </a: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903599" y="1207968"/>
            <a:ext cx="447525" cy="338667"/>
          </a:xfrm>
          <a:prstGeom prst="rtTriangle">
            <a:avLst/>
          </a:prstGeom>
          <a:solidFill>
            <a:srgbClr val="7620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03600" y="635374"/>
            <a:ext cx="2044096" cy="572594"/>
          </a:xfrm>
          <a:prstGeom prst="rect">
            <a:avLst/>
          </a:prstGeom>
          <a:solidFill>
            <a:srgbClr val="9C2A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970523" y="681384"/>
            <a:ext cx="1917409" cy="533367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SIDE NOTE</a:t>
            </a:r>
          </a:p>
        </p:txBody>
      </p:sp>
    </p:spTree>
    <p:extLst>
      <p:ext uri="{BB962C8B-B14F-4D97-AF65-F5344CB8AC3E}">
        <p14:creationId xmlns:p14="http://schemas.microsoft.com/office/powerpoint/2010/main" val="305825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Poin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ner-04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404" y="146929"/>
            <a:ext cx="2814452" cy="9906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 flipV="1">
            <a:off x="2499843" y="846984"/>
            <a:ext cx="6664477" cy="32684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499843" y="397799"/>
            <a:ext cx="6664477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hart-0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1790095"/>
            <a:ext cx="2787952" cy="278795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4469" y="393047"/>
            <a:ext cx="2315883" cy="481640"/>
          </a:xfrm>
        </p:spPr>
        <p:txBody>
          <a:bodyPr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Add Data Point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694930" y="383522"/>
            <a:ext cx="2960687" cy="449262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latin typeface="Cambria"/>
                <a:cs typeface="Cambria"/>
              </a:defRPr>
            </a:lvl1pPr>
          </a:lstStyle>
          <a:p>
            <a:pPr lvl="0"/>
            <a:r>
              <a:rPr lang="en-US" dirty="0"/>
              <a:t>Describe Data Point</a:t>
            </a:r>
          </a:p>
        </p:txBody>
      </p:sp>
    </p:spTree>
    <p:extLst>
      <p:ext uri="{BB962C8B-B14F-4D97-AF65-F5344CB8AC3E}">
        <p14:creationId xmlns:p14="http://schemas.microsoft.com/office/powerpoint/2010/main" val="217918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01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63" r:id="rId2"/>
    <p:sldLayoutId id="2147483791" r:id="rId3"/>
    <p:sldLayoutId id="2147483792" r:id="rId4"/>
    <p:sldLayoutId id="2147483793" r:id="rId5"/>
    <p:sldLayoutId id="2147483790" r:id="rId6"/>
    <p:sldLayoutId id="2147483786" r:id="rId7"/>
    <p:sldLayoutId id="2147483758" r:id="rId8"/>
    <p:sldLayoutId id="2147483794" r:id="rId9"/>
    <p:sldLayoutId id="2147483764" r:id="rId10"/>
    <p:sldLayoutId id="21474837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0" baseline="0">
          <a:solidFill>
            <a:schemeClr val="tx1">
              <a:lumMod val="75000"/>
            </a:schemeClr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/>
        <a:buChar char="•"/>
        <a:defRPr sz="3200" b="0" i="0" kern="1200">
          <a:solidFill>
            <a:schemeClr val="tx1">
              <a:lumMod val="50000"/>
            </a:schemeClr>
          </a:solidFill>
          <a:latin typeface="Helvetica Light"/>
          <a:ea typeface="+mn-ea"/>
          <a:cs typeface="Helvetica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Helvetica Light"/>
          <a:ea typeface="+mn-ea"/>
          <a:cs typeface="Helvetica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/>
        <a:buChar char="•"/>
        <a:defRPr sz="2400" b="0" i="0" kern="1200">
          <a:solidFill>
            <a:schemeClr val="tx1">
              <a:lumMod val="50000"/>
            </a:schemeClr>
          </a:solidFill>
          <a:latin typeface="Helvetica Light"/>
          <a:ea typeface="+mn-ea"/>
          <a:cs typeface="Helvetica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50000"/>
            </a:schemeClr>
          </a:solidFill>
          <a:latin typeface="Helvetica Light"/>
          <a:ea typeface="+mn-ea"/>
          <a:cs typeface="Helvetica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50000"/>
            </a:schemeClr>
          </a:solidFill>
          <a:latin typeface="Helvetica Light"/>
          <a:ea typeface="+mn-ea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rsline.ir/survey-templates/%D9%86%D9%85%D9%88%D9%86%D9%87-%D9%BE%D8%B1%D8%B3%D8%B4%D9%86%D8%A7%D9%85%D9%87-%D9%BE%D8%B1%D8%B3%D9%88%D9%86%D8%A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651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4572000" y="0"/>
            <a:ext cx="1" cy="1123934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821206" y="2494812"/>
            <a:ext cx="7505023" cy="945174"/>
          </a:xfrm>
        </p:spPr>
        <p:txBody>
          <a:bodyPr/>
          <a:lstStyle/>
          <a:p>
            <a:pPr marL="0" indent="0" algn="ctr">
              <a:buNone/>
            </a:pPr>
            <a:r>
              <a:rPr lang="ar-SA" sz="5400" b="1" spc="300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عرض النتائج</a:t>
            </a:r>
            <a:endParaRPr lang="en-US" sz="5400" b="1" spc="300" dirty="0">
              <a:solidFill>
                <a:srgbClr val="FFFFFF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93659" y="1520338"/>
            <a:ext cx="5350893" cy="959193"/>
            <a:chOff x="2257013" y="1682350"/>
            <a:chExt cx="4447108" cy="797182"/>
          </a:xfrm>
        </p:grpSpPr>
        <p:pic>
          <p:nvPicPr>
            <p:cNvPr id="10" name="Picture 9" descr="Banner-02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99123" y="1682350"/>
              <a:ext cx="804998" cy="797182"/>
            </a:xfrm>
            <a:prstGeom prst="rect">
              <a:avLst/>
            </a:prstGeom>
          </p:spPr>
        </p:pic>
        <p:pic>
          <p:nvPicPr>
            <p:cNvPr id="11" name="Picture 10" descr="Banner-03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57013" y="1682350"/>
              <a:ext cx="804998" cy="797182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660952" y="1741929"/>
              <a:ext cx="3640667" cy="487600"/>
            </a:xfrm>
            <a:prstGeom prst="rect">
              <a:avLst/>
            </a:prstGeom>
            <a:solidFill>
              <a:srgbClr val="9C2A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</p:grpSp>
      <p:sp>
        <p:nvSpPr>
          <p:cNvPr id="1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1529474" y="1652751"/>
            <a:ext cx="6114935" cy="538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500" dirty="0" smtClean="0">
                <a:solidFill>
                  <a:srgbClr val="FFFFFF"/>
                </a:solidFill>
                <a:latin typeface="IRYekan" panose="02000506000000020002" pitchFamily="2" charset="-78"/>
                <a:cs typeface="IRYekan" panose="02000506000000020002" pitchFamily="2" charset="-78"/>
              </a:rPr>
              <a:t>أبحاث السوق</a:t>
            </a:r>
            <a:endParaRPr lang="en-US" sz="2500" dirty="0">
              <a:solidFill>
                <a:srgbClr val="FFFFFF"/>
              </a:solidFill>
              <a:latin typeface="IRYekan" panose="02000506000000020002" pitchFamily="2" charset="-78"/>
              <a:cs typeface="IRYekan" panose="02000506000000020002" pitchFamily="2" charset="-78"/>
            </a:endParaRPr>
          </a:p>
        </p:txBody>
      </p:sp>
      <p:pic>
        <p:nvPicPr>
          <p:cNvPr id="24" name="Picture 23" descr="Gears-05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570" y="265172"/>
            <a:ext cx="1120670" cy="125883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1971524" y="2555287"/>
            <a:ext cx="5116287" cy="2419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971524" y="3389855"/>
            <a:ext cx="5116287" cy="0"/>
          </a:xfrm>
          <a:prstGeom prst="line">
            <a:avLst/>
          </a:prstGeom>
          <a:ln w="23495" cap="flat">
            <a:solidFill>
              <a:schemeClr val="bg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Your Logo_White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02" y="4512404"/>
            <a:ext cx="1995804" cy="34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3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K0A0619.JPG"/>
          <p:cNvPicPr>
            <a:picLocks noChangeAspect="1"/>
          </p:cNvPicPr>
          <p:nvPr/>
        </p:nvPicPr>
        <p:blipFill rotWithShape="1">
          <a:blip r:embed="rId2">
            <a:alphaModFix amt="9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" t="6356" b="11739"/>
          <a:stretch/>
        </p:blipFill>
        <p:spPr>
          <a:xfrm>
            <a:off x="0" y="0"/>
            <a:ext cx="9144001" cy="5143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1C3750">
              <a:alpha val="5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1359674" y="1195873"/>
            <a:ext cx="7067150" cy="276225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5400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اكتب الأهداف هنا بالترتيب</a:t>
            </a:r>
            <a:endParaRPr lang="en-US" sz="5400" dirty="0">
              <a:solidFill>
                <a:srgbClr val="FFFFFF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Right Triangle 4"/>
          <p:cNvSpPr/>
          <p:nvPr/>
        </p:nvSpPr>
        <p:spPr>
          <a:xfrm rot="10800000">
            <a:off x="903599" y="1207968"/>
            <a:ext cx="447525" cy="338667"/>
          </a:xfrm>
          <a:prstGeom prst="rtTriangle">
            <a:avLst/>
          </a:prstGeom>
          <a:solidFill>
            <a:srgbClr val="7620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3600" y="635374"/>
            <a:ext cx="2044096" cy="572594"/>
          </a:xfrm>
          <a:prstGeom prst="rect">
            <a:avLst/>
          </a:prstGeom>
          <a:solidFill>
            <a:srgbClr val="9C2A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هدفنا</a:t>
            </a:r>
            <a:endParaRPr lang="en-US" sz="2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030909" y="679136"/>
            <a:ext cx="2388190" cy="57259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/>
              <a:buChar char="•"/>
              <a:defRPr sz="32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/>
              <a:buChar char="•"/>
              <a:defRPr sz="24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703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pPr rtl="1"/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الأبحاث الثانوية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986588" y="1243263"/>
            <a:ext cx="7291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استخدمت معلومات موجودة مسبقاً أم استخدمت استبياناً على الإنترنت؟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نظرت إلى البيانات القديمة للشركة؟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حصلت على إحصائيات خاصة عن هذه البيانات؟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 المصادر التي اعتمدت عليها؟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استخدمت أياً من البيانات لصياغة الأسئلة؟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 النتائج الجديدة؟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749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بيانات استطلاع الرأي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926430" y="1002089"/>
            <a:ext cx="7291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استخدمت استبياناً؟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هو جمهورك الهدف و</a:t>
            </a: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</a:t>
            </a: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 شخص أجريت بحثك؟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كيف قمت بعملية </a:t>
            </a: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استطلاع الرأي</a:t>
            </a:r>
            <a:r>
              <a:rPr lang="fa-IR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؟ </a:t>
            </a:r>
            <a:r>
              <a:rPr lang="fa-IR" dirty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عبر الإنترنت والهاتف وما إلى </a:t>
            </a:r>
            <a:r>
              <a:rPr lang="fa-IR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 الأسئلة التي طرحتها؟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الذي أردت تحديده؟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 خصائص الأشخاص الذين أجريت مقابلات معهم؟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314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النتائج الأساسية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الجزء الثالث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2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xmlns="" id="{B6953946-55B7-344B-88DC-D5AAF80DE23F}"/>
              </a:ext>
            </a:extLst>
          </p:cNvPr>
          <p:cNvSpPr txBox="1">
            <a:spLocks/>
          </p:cNvSpPr>
          <p:nvPr/>
        </p:nvSpPr>
        <p:spPr>
          <a:xfrm>
            <a:off x="134470" y="393047"/>
            <a:ext cx="2091766" cy="4816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/>
              <a:buChar char="•"/>
              <a:defRPr sz="32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/>
              <a:buChar char="•"/>
              <a:defRPr sz="24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50000"/>
                  </a:schemeClr>
                </a:solidFill>
                <a:latin typeface="Helvetica Light"/>
                <a:ea typeface="+mn-ea"/>
                <a:cs typeface="Helvetica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SA" sz="24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البيانات الأساسية</a:t>
            </a:r>
            <a:endParaRPr lang="en-US" sz="24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383081-176E-794F-9BC3-8078BD53CBB4}"/>
              </a:ext>
            </a:extLst>
          </p:cNvPr>
          <p:cNvSpPr txBox="1"/>
          <p:nvPr/>
        </p:nvSpPr>
        <p:spPr>
          <a:xfrm>
            <a:off x="2551176" y="393047"/>
            <a:ext cx="650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2">
                  <a:lumMod val="75000"/>
                </a:schemeClr>
              </a:buClr>
            </a:pPr>
            <a:r>
              <a:rPr lang="ar-SA" sz="2400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كانت أهم البيانات التي حصلت عليها؟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0A52B5B-EA7F-DE4A-888F-8541748B630B}"/>
              </a:ext>
            </a:extLst>
          </p:cNvPr>
          <p:cNvSpPr txBox="1"/>
          <p:nvPr/>
        </p:nvSpPr>
        <p:spPr>
          <a:xfrm>
            <a:off x="556679" y="1509765"/>
            <a:ext cx="31935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>
                <a:latin typeface="Arial"/>
                <a:cs typeface="Arial"/>
              </a:rPr>
              <a:t>4x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A19A64B-11A7-A74C-B702-A6B27E25A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959" y="1509765"/>
            <a:ext cx="3193554" cy="271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13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pPr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البيانات الأساسية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986588" y="1243263"/>
            <a:ext cx="7291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كانت أهم إنجازات بحثك؟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كانت أفكار وأجوبة جمهورك؟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تأكد من تقديم نتائج البحث الكمي والكيفي.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استخدم الجداو</a:t>
            </a: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 والمخططات البيانية لتوضيح النتائج.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يمكنك إنشاء نسخ متعددة من هذه الشريحة بحسب احتياجاتك.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163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المراحل اللاحقة والتوصيات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الجزء الرابع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9843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المراحل اللاحقة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926430" y="1243263"/>
            <a:ext cx="7291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والآن ماذا نفعل؟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 المراحل التي تقترح على الشركة إجراءها بعد هذا البحث؟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هي آثار هذه المراحل على أعمالك؟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يجب أن يقوم بهذا ومن سيتأثر به؟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كيف يمكن تنظيم البرنامج الزمني لإجراء هذا الأمر؟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8639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شكراً جزيلاً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66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عنوان جذاب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أضف عنواناً هنا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065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44113" y="478493"/>
            <a:ext cx="2248946" cy="565894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جدول المحتويات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50486" y="3767772"/>
            <a:ext cx="671896" cy="675145"/>
            <a:chOff x="340088" y="1394937"/>
            <a:chExt cx="671896" cy="911261"/>
          </a:xfrm>
        </p:grpSpPr>
        <p:sp>
          <p:nvSpPr>
            <p:cNvPr id="5" name="Right Triangle 4"/>
            <p:cNvSpPr/>
            <p:nvPr/>
          </p:nvSpPr>
          <p:spPr>
            <a:xfrm rot="10800000">
              <a:off x="340088" y="1967531"/>
              <a:ext cx="447525" cy="338667"/>
            </a:xfrm>
            <a:prstGeom prst="rtTriangle">
              <a:avLst/>
            </a:prstGeom>
            <a:solidFill>
              <a:srgbClr val="76201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40089" y="1394937"/>
              <a:ext cx="671895" cy="572594"/>
            </a:xfrm>
            <a:prstGeom prst="rect">
              <a:avLst/>
            </a:prstGeom>
            <a:solidFill>
              <a:srgbClr val="9C2A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50486" y="2297954"/>
            <a:ext cx="671896" cy="675145"/>
            <a:chOff x="340088" y="1394937"/>
            <a:chExt cx="671896" cy="911261"/>
          </a:xfrm>
        </p:grpSpPr>
        <p:sp>
          <p:nvSpPr>
            <p:cNvPr id="8" name="Right Triangle 7"/>
            <p:cNvSpPr/>
            <p:nvPr/>
          </p:nvSpPr>
          <p:spPr>
            <a:xfrm rot="10800000">
              <a:off x="340088" y="1967531"/>
              <a:ext cx="447525" cy="338667"/>
            </a:xfrm>
            <a:prstGeom prst="rtTriangle">
              <a:avLst/>
            </a:prstGeom>
            <a:solidFill>
              <a:srgbClr val="76201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0089" y="1394937"/>
              <a:ext cx="671895" cy="572594"/>
            </a:xfrm>
            <a:prstGeom prst="rect">
              <a:avLst/>
            </a:prstGeom>
            <a:solidFill>
              <a:srgbClr val="9C2A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0486" y="3047804"/>
            <a:ext cx="671896" cy="675145"/>
            <a:chOff x="340088" y="1394937"/>
            <a:chExt cx="671896" cy="911261"/>
          </a:xfrm>
        </p:grpSpPr>
        <p:sp>
          <p:nvSpPr>
            <p:cNvPr id="11" name="Right Triangle 10"/>
            <p:cNvSpPr/>
            <p:nvPr/>
          </p:nvSpPr>
          <p:spPr>
            <a:xfrm rot="10800000">
              <a:off x="340088" y="1967531"/>
              <a:ext cx="447525" cy="338667"/>
            </a:xfrm>
            <a:prstGeom prst="rtTriangle">
              <a:avLst/>
            </a:prstGeom>
            <a:solidFill>
              <a:srgbClr val="76201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0089" y="1394937"/>
              <a:ext cx="671895" cy="572594"/>
            </a:xfrm>
            <a:prstGeom prst="rect">
              <a:avLst/>
            </a:prstGeom>
            <a:solidFill>
              <a:srgbClr val="9C2A2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 Narrow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9899" y="1341919"/>
            <a:ext cx="6937375" cy="35289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مقدمة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منهجية وطريقة البحث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نتائج البحث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المراحل اللاحقة والتوصيات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540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2198071" y="2095236"/>
            <a:ext cx="4713288" cy="671087"/>
          </a:xfrm>
        </p:spPr>
        <p:txBody>
          <a:bodyPr/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مقدمة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الجزء الأول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5180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هدف أبحاث السوق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986588" y="1243263"/>
            <a:ext cx="72911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لماذا أجريت هذا البحث؟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تحدث عن سوقك وعن الأهداف التي سعيت إليها من البحث.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تريد الدخول إلى سوق جديد أم أنك موجود مسبقاً في السوق؟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أجريت هذا البحث بهدف إدخال منتج جديد إلى السوق؟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تريد الوصول إلى أشخاص جدد؟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تريد تحديد استراتيجية جديدة للتسعير؟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66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الحالة الفعلية للصناعة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3023937" y="1243263"/>
            <a:ext cx="2879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أضف هنا صورة عن الحالة الفعلية لصناعتك (تحليل القوى الخمس)</a:t>
            </a:r>
            <a:endParaRPr lang="en-US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925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0" y="4155141"/>
            <a:ext cx="9143999" cy="1003300"/>
          </a:xfrm>
          <a:solidFill>
            <a:srgbClr val="1B3651">
              <a:alpha val="89000"/>
            </a:srgbClr>
          </a:solidFill>
          <a:ln>
            <a:noFill/>
          </a:ln>
        </p:spPr>
        <p:txBody>
          <a:bodyPr/>
          <a:lstStyle/>
          <a:p>
            <a:endParaRPr lang="en-US" dirty="0"/>
          </a:p>
          <a:p>
            <a:pPr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أين هو موضع صناعتنا وشركتنا؟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F2097-5D54-2447-899D-6891F914E082}"/>
              </a:ext>
            </a:extLst>
          </p:cNvPr>
          <p:cNvSpPr txBox="1"/>
          <p:nvPr/>
        </p:nvSpPr>
        <p:spPr>
          <a:xfrm>
            <a:off x="3023937" y="1243263"/>
            <a:ext cx="287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أضف هنا صورة عن تحليل </a:t>
            </a: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SWOT</a:t>
            </a:r>
            <a:r>
              <a:rPr lang="ar-SA" b="1" dirty="0" smtClean="0">
                <a:solidFill>
                  <a:schemeClr val="tx1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b="1" dirty="0">
              <a:solidFill>
                <a:schemeClr val="tx1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136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43692" y="3482321"/>
            <a:ext cx="3611837" cy="1343679"/>
          </a:xfrm>
        </p:spPr>
        <p:txBody>
          <a:bodyPr>
            <a:noAutofit/>
          </a:bodyPr>
          <a:lstStyle/>
          <a:p>
            <a:pPr algn="r" rtl="1">
              <a:lnSpc>
                <a:spcPct val="90000"/>
              </a:lnSpc>
            </a:pPr>
            <a:r>
              <a:rPr lang="ar-SA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أضف توضيحاً مختصراً عن استبيان الشخصية هذا واذكر لماذا تعتقد أن هؤلاء الأشخاص مناسبون.</a:t>
            </a:r>
            <a:endParaRPr lang="en-US" sz="1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90000"/>
              </a:lnSpc>
            </a:pPr>
            <a:endParaRPr lang="en-US" sz="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>
              <a:lnSpc>
                <a:spcPct val="90000"/>
              </a:lnSpc>
            </a:pPr>
            <a:r>
              <a:rPr lang="ar-SA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أردت معرفة المزيد عن استبيان شخصية الجمهور فيمكنك استخدام </a:t>
            </a:r>
            <a:r>
              <a:rPr lang="ar-SA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  <a:hlinkClick r:id="rId3"/>
              </a:rPr>
              <a:t>أداة تحليل شخصية الجمهور</a:t>
            </a:r>
            <a:r>
              <a:rPr lang="ar-SA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بُرس لاين</a:t>
            </a:r>
            <a:r>
              <a:rPr lang="fa-I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1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lnSpc>
                <a:spcPct val="90000"/>
              </a:lnSpc>
            </a:pPr>
            <a:endParaRPr lang="en-US" sz="21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أسماؤهم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عملهم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مكان سكنهم وعمرهم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123691" y="856909"/>
            <a:ext cx="3631838" cy="514444"/>
          </a:xfrm>
        </p:spPr>
        <p:txBody>
          <a:bodyPr/>
          <a:lstStyle/>
          <a:p>
            <a:pPr algn="ctr" rtl="1"/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شخصية الجمهور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6" name="Picture 5" descr="headshot_placeholder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9" r="5936"/>
          <a:stretch/>
        </p:blipFill>
        <p:spPr>
          <a:xfrm>
            <a:off x="0" y="0"/>
            <a:ext cx="4419904" cy="515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11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المنهجيات والطرق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الجزء الثاني</a:t>
            </a:r>
            <a:endParaRPr lang="en-US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7434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emplate 3">
      <a:dk1>
        <a:srgbClr val="414141"/>
      </a:dk1>
      <a:lt1>
        <a:sysClr val="window" lastClr="FFFFFF"/>
      </a:lt1>
      <a:dk2>
        <a:srgbClr val="D9D9D9"/>
      </a:dk2>
      <a:lt2>
        <a:srgbClr val="FFFFFF"/>
      </a:lt2>
      <a:accent1>
        <a:srgbClr val="9C2A27"/>
      </a:accent1>
      <a:accent2>
        <a:srgbClr val="1B3651"/>
      </a:accent2>
      <a:accent3>
        <a:srgbClr val="E6292F"/>
      </a:accent3>
      <a:accent4>
        <a:srgbClr val="2EA962"/>
      </a:accent4>
      <a:accent5>
        <a:srgbClr val="F3EB39"/>
      </a:accent5>
      <a:accent6>
        <a:srgbClr val="6E54A6"/>
      </a:accent6>
      <a:hlink>
        <a:srgbClr val="F36019"/>
      </a:hlink>
      <a:folHlink>
        <a:srgbClr val="F36019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36803</TotalTime>
  <Words>362</Words>
  <Application>Microsoft Office PowerPoint</Application>
  <PresentationFormat>On-screen Show (16:9)</PresentationFormat>
  <Paragraphs>80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Calibri</vt:lpstr>
      <vt:lpstr>Cambria</vt:lpstr>
      <vt:lpstr>Helvetica</vt:lpstr>
      <vt:lpstr>Helvetica Light</vt:lpstr>
      <vt:lpstr>IRYekan</vt:lpstr>
      <vt:lpstr>Traditional Arabic</vt:lpstr>
      <vt:lpstr>Wingdings</vt:lpstr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HubSpot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Mike Volpe</dc:creator>
  <cp:keywords/>
  <dc:description/>
  <cp:lastModifiedBy>Zafer</cp:lastModifiedBy>
  <cp:revision>273</cp:revision>
  <dcterms:created xsi:type="dcterms:W3CDTF">2013-04-17T22:01:51Z</dcterms:created>
  <dcterms:modified xsi:type="dcterms:W3CDTF">2021-05-11T10:37:28Z</dcterms:modified>
  <cp:category/>
</cp:coreProperties>
</file>